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7559675" cy="10475595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2564B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3295"/>
        <p:guide pos="231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78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350" y="1396800"/>
            <a:ext cx="6076276" cy="3926438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96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350" y="5438722"/>
            <a:ext cx="6076276" cy="2249178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985" spc="200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77256" y="1182331"/>
            <a:ext cx="6804000" cy="837530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743350" y="3794457"/>
            <a:ext cx="6076276" cy="1556277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96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743350" y="5438722"/>
            <a:ext cx="6076276" cy="72039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98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29367"/>
            <a:ext cx="6801768" cy="107784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77256" y="2276674"/>
            <a:ext cx="6801768" cy="726995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34453" y="5878659"/>
            <a:ext cx="4817268" cy="117133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64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234453" y="7049991"/>
            <a:ext cx="4817268" cy="132531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4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2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29367"/>
            <a:ext cx="6801768" cy="107784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77256" y="2293172"/>
            <a:ext cx="3210024" cy="725346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975697" y="2293172"/>
            <a:ext cx="3210024" cy="7253462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29367"/>
            <a:ext cx="6801768" cy="107784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77256" y="2183188"/>
            <a:ext cx="3312709" cy="582917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65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77256" y="2832095"/>
            <a:ext cx="3312709" cy="6714539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866656" y="2171775"/>
            <a:ext cx="3312709" cy="582917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65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866656" y="2832095"/>
            <a:ext cx="3312709" cy="6714539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56" y="929367"/>
            <a:ext cx="6801768" cy="1077846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77256" y="2375660"/>
            <a:ext cx="3244920" cy="703899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325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937748" y="2375660"/>
            <a:ext cx="3241276" cy="703899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325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6346382" y="1396800"/>
            <a:ext cx="647362" cy="76824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31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67000" y="1396800"/>
            <a:ext cx="5685626" cy="7682400"/>
          </a:xfrm>
        </p:spPr>
        <p:txBody>
          <a:bodyPr vert="eaVert" lIns="46800" tIns="46800" rIns="46800" bIns="46800"/>
          <a:lstStyle>
            <a:lvl1pPr marL="189230" indent="-189230">
              <a:spcAft>
                <a:spcPts val="1000"/>
              </a:spcAft>
              <a:defRPr spc="300"/>
            </a:lvl1pPr>
            <a:lvl2pPr marL="567055" indent="-189230">
              <a:defRPr spc="300"/>
            </a:lvl2pPr>
            <a:lvl3pPr marL="944880" indent="-189230">
              <a:defRPr spc="300"/>
            </a:lvl3pPr>
            <a:lvl4pPr marL="1322705" indent="-189230">
              <a:defRPr spc="300"/>
            </a:lvl4pPr>
            <a:lvl5pPr marL="1701165" indent="-18923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77256" y="929367"/>
            <a:ext cx="6801768" cy="107784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77256" y="2276674"/>
            <a:ext cx="6801768" cy="726995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379488" y="9645619"/>
            <a:ext cx="1674213" cy="483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82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552244" y="9645619"/>
            <a:ext cx="2455512" cy="483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82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5504811" y="9645619"/>
            <a:ext cx="1674213" cy="483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fontAlgn="auto" latinLnBrk="0" hangingPunct="1">
        <a:lnSpc>
          <a:spcPct val="100000"/>
        </a:lnSpc>
        <a:spcBef>
          <a:spcPct val="0"/>
        </a:spcBef>
        <a:buNone/>
        <a:defRPr sz="297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49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6705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330960" algn="l"/>
          <a:tab pos="1330960" algn="l"/>
          <a:tab pos="1330960" algn="l"/>
          <a:tab pos="1330960" algn="l"/>
        </a:tabLst>
        <a:defRPr sz="13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944880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3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32270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1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70116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1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7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9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0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3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56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1030" y="642620"/>
            <a:ext cx="3188335" cy="46926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159635" y="3500755"/>
            <a:ext cx="5400000" cy="13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635" y="4683125"/>
            <a:ext cx="5400000" cy="18552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159635" y="3449955"/>
            <a:ext cx="478917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/>
            <a:r>
              <a:rPr lang="zh-CN" altLang="en-US" sz="3200">
                <a:solidFill>
                  <a:srgbClr val="42564B"/>
                </a:solidFill>
              </a:rPr>
              <a:t>DOORS &amp; WINDOWS</a:t>
            </a:r>
            <a:endParaRPr lang="zh-CN" altLang="en-US" sz="3200">
              <a:solidFill>
                <a:srgbClr val="42564B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159635" y="3822700"/>
            <a:ext cx="47891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/>
            <a:r>
              <a:rPr lang="zh-CN" altLang="en-US" sz="4800" b="1">
                <a:solidFill>
                  <a:srgbClr val="42564B"/>
                </a:solidFill>
              </a:rPr>
              <a:t>成品窗定制合同</a:t>
            </a:r>
            <a:endParaRPr lang="zh-CN" altLang="en-US" sz="4800" b="1">
              <a:solidFill>
                <a:srgbClr val="42564B"/>
              </a:solidFill>
            </a:endParaRPr>
          </a:p>
        </p:txBody>
      </p:sp>
      <p:pic>
        <p:nvPicPr>
          <p:cNvPr id="12" name="图片 11" descr="成品窗定制合同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320" y="8084820"/>
            <a:ext cx="3621405" cy="743585"/>
          </a:xfrm>
          <a:prstGeom prst="rect">
            <a:avLst/>
          </a:prstGeom>
        </p:spPr>
      </p:pic>
      <p:pic>
        <p:nvPicPr>
          <p:cNvPr id="13" name="图片 12" descr="成品窗定制合同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515" y="9066530"/>
            <a:ext cx="5109210" cy="61214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32893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产品质量承诺书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469265" y="1552575"/>
            <a:ext cx="6512560" cy="5862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五大品质承诺：</a:t>
            </a:r>
            <a:endParaRPr lang="zh-CN" altLang="en-US" sz="1400" b="1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1、高层建筑专用合金，6063A——强度高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2、日本三菱压机生产——精度高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3、真空木纹技术——美观耐用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4、优质表面喷塑——不脱落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5、核心研发团队——不仿冒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400" b="1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郑重承诺</a:t>
            </a:r>
            <a:endParaRPr lang="zh-CN" altLang="en-US" sz="1400" b="1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1、佰斯帝所销售的成品门窗3年内出现质量问题，公司无条件免费维修或更换。（人为损坏、暴雨、洪水侵蚀以及不可抗力造成除外）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2、五金配件5年包换 （人为损坏除外）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3、终身维护</a:t>
            </a:r>
            <a:endParaRPr lang="zh-CN" altLang="en-US" sz="1400" b="1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9/10</a:t>
            </a:r>
            <a:endParaRPr lang="en-US" altLang="zh-CN" sz="1200" b="1"/>
          </a:p>
        </p:txBody>
      </p:sp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259143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门窗验收标准</a:t>
            </a:r>
            <a:endParaRPr lang="zh-CN" altLang="en-US" b="1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10/10</a:t>
            </a:r>
            <a:endParaRPr lang="en-US" altLang="zh-CN" sz="1200" b="1"/>
          </a:p>
        </p:txBody>
      </p:sp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494665" y="1477010"/>
          <a:ext cx="6570345" cy="789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"/>
                <a:gridCol w="2308860"/>
                <a:gridCol w="3905885"/>
              </a:tblGrid>
              <a:tr h="4038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项目名称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检验项目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内容要求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主要项目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构件连接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门窗构件连接应牢固、不缺件、不松动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扇的启闭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扇的启闭力小于100N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附件安装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附件齐全、位置正确、安装牢固、保证满足使用要求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rowSpan="15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一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</a:t>
                      </a: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般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</a:t>
                      </a: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  </a:t>
                      </a: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lang="zh-CN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门窗槽口宽度（B）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≤5mm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门窗槽口高度(H)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≤5mm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门窗槽口对角线尺寸之差（ΔL）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≤8mm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相邻构件同一平面高低差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≤10mm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装配间隙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≤50μm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搭接宽度偏差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搭接宽度偏差±1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2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附件质量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附件应符合同级质量标准规定，外表无飞边、毛刺、金属件 镀层完整，无脱落、腐蚀等现象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型材壁厚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厚度≤10μm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色泽质量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门窗相邻构件的着色表面应基本一致，无明显色差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型材表面擦划伤深度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不大于氧化膜厚度3倍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型材表面擦划伤总面积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≤1000mm2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型材表面划伤总长度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≤200mm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型材表面 擦划伤处数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≤6处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2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门窗表面质量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距离1.5米目测门窗表面没有明显铝屑、毛刺、油斑或者其他污迹、锤痕、装配连接处不应有粘结胶剂外溢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水密性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150≤ΔP＜250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56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8750" y="1213485"/>
            <a:ext cx="2415540" cy="3556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760855" y="1651000"/>
            <a:ext cx="403796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solidFill>
                  <a:schemeClr val="bg1"/>
                </a:solidFill>
              </a:rPr>
              <a:t>为中国家庭提供专业、时尚的阳台窗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3" name="图片 2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070" y="4048125"/>
            <a:ext cx="5169535" cy="9080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14220" y="5189220"/>
            <a:ext cx="37846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1000">
                <a:solidFill>
                  <a:schemeClr val="bg1"/>
                </a:solidFill>
              </a:rPr>
              <a:t>对于时尚品质的挑剔</a:t>
            </a:r>
            <a:endParaRPr lang="zh-CN" altLang="en-US" sz="100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1000">
                <a:solidFill>
                  <a:schemeClr val="bg1"/>
                </a:solidFill>
              </a:rPr>
              <a:t>不论外观造型、线条、五金搭配、使用场景都是极为考究</a:t>
            </a:r>
            <a:endParaRPr lang="zh-CN" altLang="en-US" sz="100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1000">
                <a:solidFill>
                  <a:schemeClr val="bg1"/>
                </a:solidFill>
              </a:rPr>
              <a:t>达到极致审美需求</a:t>
            </a:r>
            <a:endParaRPr lang="zh-CN" altLang="en-US" sz="100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1000">
                <a:solidFill>
                  <a:schemeClr val="bg1"/>
                </a:solidFill>
              </a:rPr>
              <a:t>简洁、极致、精细，还原高定的美学价值</a:t>
            </a:r>
            <a:endParaRPr lang="zh-CN" altLang="en-US" sz="1000">
              <a:solidFill>
                <a:schemeClr val="bg1"/>
              </a:solidFill>
            </a:endParaRPr>
          </a:p>
        </p:txBody>
      </p:sp>
      <p:pic>
        <p:nvPicPr>
          <p:cNvPr id="5" name="图片 4" descr="成品窗定制合同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915" y="8582025"/>
            <a:ext cx="2060575" cy="131699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144843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购窗必知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469265" y="1603375"/>
            <a:ext cx="6512560" cy="7730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尊敬的业主：</a:t>
            </a:r>
            <a:endParaRPr lang="zh-CN" altLang="en-US" sz="1200" b="1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    感谢您选择佰斯帝高端定制铝门窗产品，我们会以一流的产品与专业、细致的服务以及积极、认真的态度，回馈您对佰斯帝的信任！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    为保证后续工作的开展，现将购窗的一些注意事项告知，请务必支持与配合。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一、购窗前必做现场勘察测量与技术交底，</a:t>
            </a:r>
            <a:r>
              <a:rPr lang="zh-CN" altLang="en-US" sz="1200"/>
              <a:t>否则可能存在以下一些隐患：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1、影响使用：</a:t>
            </a:r>
            <a:r>
              <a:rPr lang="zh-CN" altLang="en-US" sz="1200"/>
              <a:t>由于需求与装饰方配合不明确造成门窗无法使用或使用不便；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2、影响美观：</a:t>
            </a:r>
            <a:r>
              <a:rPr lang="zh-CN" altLang="en-US" sz="1200"/>
              <a:t>不了解客户需求与装修风格，可能造成门窗风格、颜色与整体风格不符，影响装饰效果；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3、影响工期：</a:t>
            </a:r>
            <a:r>
              <a:rPr lang="zh-CN" altLang="en-US" sz="1200"/>
              <a:t>需求不明、责任不明，造成反复的变更、修改、返工，直接影响各道工序的进程，整个装修无法按时完工；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4、多项浪费：</a:t>
            </a:r>
            <a:r>
              <a:rPr lang="zh-CN" altLang="en-US" sz="1200"/>
              <a:t>变更、返工都会造成直接的经济浪费，不必要的反复沟通，事事请示，还将浪费你您宝贵的时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间与精力。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二、关于定制产品的说明：</a:t>
            </a:r>
            <a:endParaRPr lang="zh-CN" altLang="en-US" sz="1200" b="1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1、定制预付：</a:t>
            </a:r>
            <a:r>
              <a:rPr lang="zh-CN" altLang="en-US" sz="1200"/>
              <a:t>佰斯帝铝门窗属定制产品，铝合金颜色、配套系列及配件等都按业主要求私享定制，无法二次使用或回收。因此，预付款比例是总金额的30%。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2、排产说明：</a:t>
            </a:r>
            <a:r>
              <a:rPr lang="zh-CN" altLang="en-US" sz="1200"/>
              <a:t>自订单签订之日起将投料排产。产品一经排产，预付款将不可退还。</a:t>
            </a:r>
            <a:endParaRPr lang="zh-CN" altLang="en-US" sz="1200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1/10</a:t>
            </a:r>
            <a:endParaRPr lang="en-US" altLang="zh-CN" sz="1200" b="1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259143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铝门窗定制合同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469265" y="1311275"/>
            <a:ext cx="6512560" cy="478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客户信息</a:t>
            </a:r>
            <a:endParaRPr lang="zh-CN" altLang="en-US" sz="1400" b="1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2/10</a:t>
            </a:r>
            <a:endParaRPr lang="en-US" altLang="zh-CN" sz="1200" b="1"/>
          </a:p>
        </p:txBody>
      </p:sp>
      <p:sp>
        <p:nvSpPr>
          <p:cNvPr id="3" name="文本框 2"/>
          <p:cNvSpPr txBox="1"/>
          <p:nvPr/>
        </p:nvSpPr>
        <p:spPr>
          <a:xfrm>
            <a:off x="468630" y="1785620"/>
            <a:ext cx="65131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00000"/>
              </a:lnSpc>
            </a:pPr>
            <a:r>
              <a:rPr lang="zh-CN" altLang="en-US" sz="1200"/>
              <a:t>客户姓名：</a:t>
            </a:r>
            <a:r>
              <a:rPr lang="en-US" altLang="zh-CN" sz="1200"/>
              <a:t>                                                    </a:t>
            </a:r>
            <a:r>
              <a:rPr lang="zh-CN" altLang="en-US" sz="1200"/>
              <a:t>  联 系 电 话：</a:t>
            </a:r>
            <a:r>
              <a:rPr lang="en-US" altLang="zh-CN" sz="1200" u="sng"/>
              <a:t>                                                  </a:t>
            </a:r>
            <a:r>
              <a:rPr lang="en-US" altLang="zh-CN" sz="1200"/>
              <a:t> </a:t>
            </a:r>
            <a:r>
              <a:rPr lang="zh-CN" altLang="en-US" sz="1200"/>
              <a:t> </a:t>
            </a:r>
            <a:r>
              <a:rPr lang="en-US" altLang="zh-CN" sz="1200"/>
              <a:t>          </a:t>
            </a:r>
            <a:r>
              <a:rPr lang="zh-CN" altLang="en-US" sz="1200"/>
              <a:t>楼盘名称：</a:t>
            </a:r>
            <a:r>
              <a:rPr lang="en-US" altLang="zh-CN" sz="1200"/>
              <a:t>                                                      </a:t>
            </a:r>
            <a:r>
              <a:rPr lang="zh-CN" altLang="en-US" sz="1200">
                <a:sym typeface="+mn-ea"/>
              </a:rPr>
              <a:t>楼号单元号：  </a:t>
            </a:r>
            <a:endParaRPr lang="en-US" altLang="zh-CN" sz="1200"/>
          </a:p>
        </p:txBody>
      </p:sp>
      <p:sp>
        <p:nvSpPr>
          <p:cNvPr id="6" name="文本框 5"/>
          <p:cNvSpPr txBox="1"/>
          <p:nvPr/>
        </p:nvSpPr>
        <p:spPr>
          <a:xfrm>
            <a:off x="468630" y="2961005"/>
            <a:ext cx="6512560" cy="478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产品数量的金额</a:t>
            </a:r>
            <a:endParaRPr lang="zh-CN" altLang="en-US" sz="1400" b="1"/>
          </a:p>
        </p:txBody>
      </p:sp>
      <p:graphicFrame>
        <p:nvGraphicFramePr>
          <p:cNvPr id="10" name="表格 9"/>
          <p:cNvGraphicFramePr/>
          <p:nvPr>
            <p:custDataLst>
              <p:tags r:id="rId3"/>
            </p:custDataLst>
          </p:nvPr>
        </p:nvGraphicFramePr>
        <p:xfrm>
          <a:off x="523240" y="3439160"/>
          <a:ext cx="6370320" cy="565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475"/>
                <a:gridCol w="502920"/>
                <a:gridCol w="502285"/>
                <a:gridCol w="503555"/>
                <a:gridCol w="502920"/>
                <a:gridCol w="838835"/>
                <a:gridCol w="837565"/>
                <a:gridCol w="838200"/>
                <a:gridCol w="837565"/>
              </a:tblGrid>
              <a:tr h="26162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规格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扇数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面积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单价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金额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备注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宽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厚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71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67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9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" name="直接连接符 10"/>
          <p:cNvCxnSpPr/>
          <p:nvPr/>
        </p:nvCxnSpPr>
        <p:spPr>
          <a:xfrm>
            <a:off x="1315085" y="2143125"/>
            <a:ext cx="215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4538345" y="2143125"/>
            <a:ext cx="215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1315085" y="2522220"/>
            <a:ext cx="215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538345" y="2522220"/>
            <a:ext cx="215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3/10</a:t>
            </a:r>
            <a:endParaRPr lang="en-US" altLang="zh-CN" sz="1200" b="1"/>
          </a:p>
        </p:txBody>
      </p:sp>
      <p:sp>
        <p:nvSpPr>
          <p:cNvPr id="6" name="文本框 5"/>
          <p:cNvSpPr txBox="1"/>
          <p:nvPr/>
        </p:nvSpPr>
        <p:spPr>
          <a:xfrm>
            <a:off x="468630" y="1170305"/>
            <a:ext cx="6512560" cy="4781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产品数量的金额</a:t>
            </a:r>
            <a:endParaRPr lang="zh-CN" altLang="en-US" sz="1400" b="1"/>
          </a:p>
        </p:txBody>
      </p:sp>
      <p:graphicFrame>
        <p:nvGraphicFramePr>
          <p:cNvPr id="10" name="表格 9"/>
          <p:cNvGraphicFramePr/>
          <p:nvPr>
            <p:custDataLst>
              <p:tags r:id="rId3"/>
            </p:custDataLst>
          </p:nvPr>
        </p:nvGraphicFramePr>
        <p:xfrm>
          <a:off x="523240" y="1648460"/>
          <a:ext cx="6370320" cy="5652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475"/>
                <a:gridCol w="502920"/>
                <a:gridCol w="502285"/>
                <a:gridCol w="503555"/>
                <a:gridCol w="502920"/>
                <a:gridCol w="838835"/>
                <a:gridCol w="837565"/>
                <a:gridCol w="838200"/>
                <a:gridCol w="837565"/>
              </a:tblGrid>
              <a:tr h="26162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规格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扇数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面积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单价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金额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备注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</a:t>
                      </a:r>
                      <a:r>
                        <a:rPr lang="en-US" sz="11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宽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厚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971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67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9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76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03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13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523240" y="7512050"/>
            <a:ext cx="63696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/>
              <a:t>合计：</a:t>
            </a:r>
            <a:r>
              <a:rPr lang="zh-CN" altLang="en-US" sz="1200" b="1" u="sng"/>
              <a:t>                                </a:t>
            </a:r>
            <a:r>
              <a:rPr lang="zh-CN" altLang="en-US" sz="1200" b="1"/>
              <a:t>  元 </a:t>
            </a:r>
            <a:endParaRPr lang="zh-CN" altLang="en-US" sz="1200" b="1"/>
          </a:p>
          <a:p>
            <a:pPr>
              <a:lnSpc>
                <a:spcPct val="200000"/>
              </a:lnSpc>
            </a:pPr>
            <a:r>
              <a:rPr lang="zh-CN" altLang="en-US" sz="1200" b="1"/>
              <a:t>运输安装费：</a:t>
            </a:r>
            <a:r>
              <a:rPr lang="zh-CN" altLang="en-US" sz="1200" b="1" u="sng"/>
              <a:t>                               </a:t>
            </a:r>
            <a:r>
              <a:rPr lang="zh-CN" altLang="en-US" sz="1200" b="1"/>
              <a:t>  元</a:t>
            </a:r>
            <a:endParaRPr lang="zh-CN" altLang="en-US" sz="1200" b="1"/>
          </a:p>
          <a:p>
            <a:pPr>
              <a:lnSpc>
                <a:spcPct val="200000"/>
              </a:lnSpc>
            </a:pPr>
            <a:r>
              <a:rPr lang="zh-CN" altLang="en-US" sz="1200" b="1"/>
              <a:t>（约定实收）总金额：</a:t>
            </a:r>
            <a:r>
              <a:rPr lang="zh-CN" altLang="en-US" sz="1200" b="1" u="sng"/>
              <a:t>                                </a:t>
            </a:r>
            <a:r>
              <a:rPr lang="zh-CN" altLang="en-US" sz="1200" b="1"/>
              <a:t> 元，（大写：</a:t>
            </a:r>
            <a:r>
              <a:rPr lang="zh-CN" altLang="en-US" sz="1200" b="1" u="sng"/>
              <a:t>                                                     </a:t>
            </a:r>
            <a:r>
              <a:rPr lang="zh-CN" altLang="en-US" sz="1200" b="1"/>
              <a:t> ）</a:t>
            </a:r>
            <a:endParaRPr lang="zh-CN" altLang="en-US" sz="1200" b="1"/>
          </a:p>
        </p:txBody>
      </p:sp>
      <p:sp>
        <p:nvSpPr>
          <p:cNvPr id="9" name="文本框 8"/>
          <p:cNvSpPr txBox="1"/>
          <p:nvPr/>
        </p:nvSpPr>
        <p:spPr>
          <a:xfrm>
            <a:off x="522605" y="8876030"/>
            <a:ext cx="63703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1200"/>
              <a:t>注：1、以上价格包含运输及安装费用，不包含：税金、吊装以及小区入场与配合费</a:t>
            </a:r>
            <a:endParaRPr lang="zh-CN" altLang="en-US" sz="1200"/>
          </a:p>
          <a:p>
            <a:pPr>
              <a:lnSpc>
                <a:spcPct val="150000"/>
              </a:lnSpc>
            </a:pPr>
            <a:r>
              <a:rPr lang="zh-CN" altLang="en-US" sz="1200"/>
              <a:t>       2、具体系列及相应价格请见附件一《门窗优化设计确认图》。</a:t>
            </a:r>
            <a:endParaRPr lang="zh-CN" altLang="en-US" sz="1200"/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4/10</a:t>
            </a:r>
            <a:endParaRPr lang="en-US" altLang="zh-CN" sz="1200" b="1"/>
          </a:p>
        </p:txBody>
      </p:sp>
      <p:sp>
        <p:nvSpPr>
          <p:cNvPr id="6" name="文本框 5"/>
          <p:cNvSpPr txBox="1"/>
          <p:nvPr/>
        </p:nvSpPr>
        <p:spPr>
          <a:xfrm>
            <a:off x="469265" y="1087755"/>
            <a:ext cx="6512560" cy="7939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付款方式</a:t>
            </a:r>
            <a:endParaRPr lang="zh-CN" altLang="en-US" sz="14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由于门窗属于特殊定制产品，下单之日，支付合同全款，即</a:t>
            </a:r>
            <a:r>
              <a:rPr lang="zh-CN" altLang="en-US" sz="1200" u="sng"/>
              <a:t>                       </a:t>
            </a:r>
            <a:r>
              <a:rPr lang="zh-CN" altLang="en-US" sz="1200"/>
              <a:t>元，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大写（</a:t>
            </a:r>
            <a:r>
              <a:rPr lang="zh-CN" altLang="en-US" sz="1200" u="sng"/>
              <a:t>                               </a:t>
            </a:r>
            <a:r>
              <a:rPr lang="en-US" altLang="zh-CN" sz="1200" u="sng"/>
              <a:t>            </a:t>
            </a:r>
            <a:r>
              <a:rPr lang="zh-CN" altLang="en-US" sz="1200" u="sng"/>
              <a:t>          </a:t>
            </a:r>
            <a:r>
              <a:rPr lang="zh-CN" altLang="en-US" sz="1200"/>
              <a:t>）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交货周期</a:t>
            </a:r>
            <a:endParaRPr lang="zh-CN" altLang="en-US" sz="14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生产工期</a:t>
            </a:r>
            <a:r>
              <a:rPr lang="zh-CN" altLang="en-US" sz="1200" u="sng"/>
              <a:t>          </a:t>
            </a:r>
            <a:r>
              <a:rPr lang="zh-CN" altLang="en-US" sz="1200"/>
              <a:t> 工作日，安装工期</a:t>
            </a:r>
            <a:r>
              <a:rPr lang="zh-CN" altLang="en-US" sz="1200" u="sng"/>
              <a:t>          </a:t>
            </a:r>
            <a:r>
              <a:rPr lang="zh-CN" altLang="en-US" sz="1200"/>
              <a:t>工作日。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《生产周期计算须知》</a:t>
            </a:r>
            <a:r>
              <a:rPr lang="zh-CN" altLang="en-US" sz="1200"/>
              <a:t>详见P5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收方办法/违约责任</a:t>
            </a:r>
            <a:r>
              <a:rPr lang="zh-CN" altLang="en-US" sz="1200"/>
              <a:t>详见P6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关于变更</a:t>
            </a:r>
            <a:r>
              <a:rPr lang="zh-CN" altLang="en-US" sz="1200"/>
              <a:t>详见P7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其他约定或备注</a:t>
            </a:r>
            <a:r>
              <a:rPr lang="zh-CN" altLang="en-US" sz="1200"/>
              <a:t>详见P8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质量保障</a:t>
            </a:r>
            <a:r>
              <a:rPr lang="zh-CN" altLang="en-US" sz="1200"/>
              <a:t>详见P9《产品质量承诺书》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门窗验收标准</a:t>
            </a:r>
            <a:r>
              <a:rPr lang="zh-CN" altLang="en-US" sz="1200"/>
              <a:t>详见P10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附件《门窗优化设计确认图》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 b="1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需       方 ：                                                               供           方：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联系电话：                                                                供方责任人：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                                                                             联 系 电 话：</a:t>
            </a:r>
            <a:endParaRPr lang="zh-CN" altLang="en-US" sz="120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日         期：                                                             </a:t>
            </a:r>
            <a:r>
              <a:rPr lang="en-US" altLang="zh-CN" sz="1200"/>
              <a:t> </a:t>
            </a:r>
            <a:r>
              <a:rPr lang="zh-CN" altLang="en-US" sz="1200"/>
              <a:t>日          期： </a:t>
            </a:r>
            <a:endParaRPr lang="zh-CN" altLang="en-US" sz="1200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32893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生产周期计算须知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469265" y="1870075"/>
            <a:ext cx="6512560" cy="60928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生产工期计算：需同时具备以下三个条件后，次日起算工期：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1、本合同签署生效；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2、合同规定款项实际到帐；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3、门窗系列、颜色、数量、尺寸等信息经双方共同确认签字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安装工期计算，需注意以下几项：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1、门窗相应环节内容生产完毕，方可进行安装作业；门窗安装主要分为主框安装、开启扇安装、五金件安装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 调试等环节；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2、现场具备安装条件且接到需方通知；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3、雨雪、雷电、强风天气以及不可抗力等原因，不适宜安装，安装工期将顺延；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4、有副框的安装，副框安装时间不计入安装工期；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5、因需方原因需变更的，工期顺延；</a:t>
            </a:r>
            <a:endParaRPr lang="zh-CN" altLang="en-US" sz="1200"/>
          </a:p>
          <a:p>
            <a:pPr>
              <a:lnSpc>
                <a:spcPct val="2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6、因需方所在小区物管或邻里关系原因不能安装的，工期顺延 。</a:t>
            </a:r>
            <a:endParaRPr lang="zh-CN" altLang="en-US" sz="1200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5/10</a:t>
            </a:r>
            <a:endParaRPr lang="en-US" altLang="zh-CN" sz="1200" b="1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32893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门窗收方办法约定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469265" y="1870075"/>
            <a:ext cx="651256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本合同约定收方办法为</a:t>
            </a:r>
            <a:endParaRPr lang="zh-CN" altLang="en-US" sz="1400" b="1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□  按合同约定方量计算。若有变更，经双方确认变更单及价格为依据进行补充结算。</a:t>
            </a: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□  按实测计算，精洞口无副框直装的，按门窗外缘尺寸计算面积。</a:t>
            </a: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违约责任</a:t>
            </a:r>
            <a:endParaRPr lang="zh-CN" altLang="en-US" sz="1400" b="1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1、品质违约   若供方未按合同约定的产品规格、质量标准向需方提供合格的产品，供方应无条件更换符合合同约定的合格产品，由此产生的直接经济损失由供方承担。</a:t>
            </a: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2、交期违约   若供方未按合同约定工期完成产品生产超过3天以上的，供方按合同总金额的2‰每天向需方支 付违约金。</a:t>
            </a: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3、付款违约   若需方未按合同约定时限付款超过3天以上的，需方按当期应支付金额的2‰每天向供方支付违约金。</a:t>
            </a: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其他约定</a:t>
            </a:r>
            <a:endParaRPr lang="zh-CN" altLang="en-US" sz="1400" b="1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6/10</a:t>
            </a:r>
            <a:endParaRPr lang="en-US" altLang="zh-CN" sz="1200" b="1"/>
          </a:p>
        </p:txBody>
      </p:sp>
      <p:cxnSp>
        <p:nvCxnSpPr>
          <p:cNvPr id="3" name="直接连接符 2"/>
          <p:cNvCxnSpPr/>
          <p:nvPr/>
        </p:nvCxnSpPr>
        <p:spPr>
          <a:xfrm>
            <a:off x="469265" y="7121525"/>
            <a:ext cx="6426200" cy="0"/>
          </a:xfrm>
          <a:prstGeom prst="line">
            <a:avLst/>
          </a:prstGeom>
          <a:ln w="158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69265" y="7539355"/>
            <a:ext cx="6426200" cy="0"/>
          </a:xfrm>
          <a:prstGeom prst="line">
            <a:avLst/>
          </a:prstGeom>
          <a:ln w="158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69265" y="7957185"/>
            <a:ext cx="6426200" cy="0"/>
          </a:xfrm>
          <a:prstGeom prst="line">
            <a:avLst/>
          </a:prstGeom>
          <a:ln w="158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69265" y="8375015"/>
            <a:ext cx="6426200" cy="0"/>
          </a:xfrm>
          <a:prstGeom prst="line">
            <a:avLst/>
          </a:prstGeom>
          <a:ln w="158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69265" y="8792845"/>
            <a:ext cx="6426200" cy="0"/>
          </a:xfrm>
          <a:prstGeom prst="line">
            <a:avLst/>
          </a:prstGeom>
          <a:ln w="158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69265" y="9210675"/>
            <a:ext cx="6426200" cy="0"/>
          </a:xfrm>
          <a:prstGeom prst="line">
            <a:avLst/>
          </a:prstGeom>
          <a:ln w="15875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32893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关于变更</a:t>
            </a:r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469265" y="1552575"/>
            <a:ext cx="6512560" cy="7508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一、变更注意事项</a:t>
            </a:r>
            <a:endParaRPr lang="zh-CN" altLang="en-US" sz="1400" b="1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1、增加门窗数量，</a:t>
            </a:r>
            <a:r>
              <a:rPr lang="zh-CN" altLang="en-US" sz="1200"/>
              <a:t>双方另行根据需求签订补充协议，约定价格及工期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2、减少门窗数量，</a:t>
            </a:r>
            <a:r>
              <a:rPr lang="zh-CN" altLang="en-US" sz="1200"/>
              <a:t>合同签订之日起，供方将进行投标排产，由于铝门窗属高度定制产品，一经排产，相应的费用将不予退还；未排产前减少门窗数量，供需双方商定后，可直接将相应的费用扣除。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3、变更门窗类型、铝材材质、颜色，</a:t>
            </a:r>
            <a:r>
              <a:rPr lang="zh-CN" altLang="en-US" sz="1200"/>
              <a:t>一经排产，将不可变更。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1"/>
              <a:t>4、变更现有制作尺寸</a:t>
            </a:r>
            <a:endParaRPr lang="zh-CN" altLang="en-US" sz="1200" b="1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A、减小制作尺寸（大改小）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门窗实际制作加工前告知供方并签署变更通知单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相应的费用不扣减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工期根据情况相应增加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B、增加制作尺寸（小改大）需注意以下几个条件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门窗实际加工制作前告知供方，并签署变更通知单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一次性补齐差价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工期根据情况相应增加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     门窗已开始加工制作，不可变更，加工制作时间以供方确认的为准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/>
              <a:t>二、变更流程</a:t>
            </a:r>
            <a:endParaRPr lang="zh-CN" altLang="en-US" sz="1400" b="1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提前协商：门窗洞口或方案调整前必须先行协商，会商方案是否可行；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提前通知：协商可行的方案确需变更的，应下书面变更通知；</a:t>
            </a:r>
            <a:endParaRPr lang="zh-CN" altLang="en-US" sz="1200"/>
          </a:p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/>
              <a:t>工期费用：部分变更可能会影响型材生产及门窗制作，可能会产生工期的延长与费用的增加。</a:t>
            </a:r>
            <a:endParaRPr lang="zh-CN" altLang="en-US" sz="1200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7/10</a:t>
            </a:r>
            <a:endParaRPr lang="en-US" altLang="zh-CN" sz="1200" b="1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成品窗定制合同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2250" y="446405"/>
            <a:ext cx="1679575" cy="25019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-635" y="763270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69265" y="829945"/>
            <a:ext cx="32893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/>
              <a:t>其他约定或备注</a:t>
            </a:r>
            <a:endParaRPr lang="zh-CN" altLang="en-US" b="1"/>
          </a:p>
        </p:txBody>
      </p:sp>
      <p:pic>
        <p:nvPicPr>
          <p:cNvPr id="14" name="图片 13" descr="成品窗定制合同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520" y="9657715"/>
            <a:ext cx="377825" cy="43878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544945" y="9714230"/>
            <a:ext cx="568960" cy="33210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p>
            <a:pPr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/>
              <a:t>8/10</a:t>
            </a:r>
            <a:endParaRPr lang="en-US" altLang="zh-CN" sz="1200" b="1"/>
          </a:p>
        </p:txBody>
      </p:sp>
      <p:grpSp>
        <p:nvGrpSpPr>
          <p:cNvPr id="26" name="组合 25"/>
          <p:cNvGrpSpPr/>
          <p:nvPr/>
        </p:nvGrpSpPr>
        <p:grpSpPr>
          <a:xfrm>
            <a:off x="668020" y="2003425"/>
            <a:ext cx="6223000" cy="7103110"/>
            <a:chOff x="739" y="2975"/>
            <a:chExt cx="10120" cy="11186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739" y="2975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739" y="3633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739" y="4291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739" y="4949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739" y="5607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39" y="6265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739" y="6923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739" y="7581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739" y="8239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739" y="8897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739" y="9555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739" y="10213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739" y="10871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739" y="11529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739" y="12187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739" y="12845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739" y="13503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739" y="14161"/>
              <a:ext cx="10120" cy="0"/>
            </a:xfrm>
            <a:prstGeom prst="line">
              <a:avLst/>
            </a:prstGeom>
            <a:ln w="15875" cmpd="sng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TABLE_BEAUTIFY" val="smartTable{f7cf9652-0a40-4118-90d2-6b56767a743a}"/>
  <p:tag name="TABLE_ENDDRAG_ORIGIN_RECT" val="501*445"/>
  <p:tag name="TABLE_ENDDRAG_RECT" val="41*270*501*445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UNIT_TABLE_BEAUTIFY" val="smartTable{f7cf9652-0a40-4118-90d2-6b56767a743a}"/>
  <p:tag name="TABLE_ENDDRAG_ORIGIN_RECT" val="501*445"/>
  <p:tag name="TABLE_ENDDRAG_RECT" val="41*270*501*445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TABLE_BEAUTIFY" val="smartTable{22b030e0-7b18-4376-a45e-6eedb121c5f6}"/>
  <p:tag name="TABLE_ENDDRAG_ORIGIN_RECT" val="517*621"/>
  <p:tag name="TABLE_ENDDRAG_RECT" val="38*116*517*621"/>
</p:tagLst>
</file>

<file path=ppt/tags/tag7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p="http://schemas.openxmlformats.org/presentationml/2006/main">
  <p:tag name="KSO_WPP_MARK_KEY" val="1326ad47-bafc-4b20-b1d8-470d57b87f6a"/>
  <p:tag name="COMMONDATA" val="eyJoZGlkIjoiOGIwYzkyNjU5NTUwMDEyNzEwYzM3YjY4ODg3MGJiYmE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空白设计模板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3648</Words>
  <Application>WPS 演示</Application>
  <PresentationFormat>宽屏</PresentationFormat>
  <Paragraphs>368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微软雅黑</vt:lpstr>
      <vt:lpstr>Calibri</vt:lpstr>
      <vt:lpstr>Arial Unicode MS</vt:lpstr>
      <vt:lpstr>1_空白设计模板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174</cp:revision>
  <dcterms:created xsi:type="dcterms:W3CDTF">2019-06-19T02:08:00Z</dcterms:created>
  <dcterms:modified xsi:type="dcterms:W3CDTF">2022-09-15T03:42:05Z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4E2FD5026E584CD1BC399086EDE36470</vt:lpwstr>
  </property>
</Properties>
</file>